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320" r:id="rId4"/>
    <p:sldId id="258" r:id="rId5"/>
    <p:sldId id="319" r:id="rId6"/>
    <p:sldId id="321" r:id="rId7"/>
    <p:sldId id="322" r:id="rId8"/>
    <p:sldId id="323" r:id="rId9"/>
    <p:sldId id="324" r:id="rId10"/>
    <p:sldId id="302" r:id="rId11"/>
    <p:sldId id="297" r:id="rId12"/>
    <p:sldId id="303" r:id="rId13"/>
    <p:sldId id="298" r:id="rId14"/>
    <p:sldId id="294" r:id="rId15"/>
    <p:sldId id="299" r:id="rId16"/>
    <p:sldId id="295" r:id="rId17"/>
    <p:sldId id="300" r:id="rId18"/>
    <p:sldId id="296" r:id="rId19"/>
    <p:sldId id="305" r:id="rId20"/>
    <p:sldId id="317" r:id="rId21"/>
    <p:sldId id="307" r:id="rId22"/>
    <p:sldId id="309" r:id="rId23"/>
    <p:sldId id="290" r:id="rId24"/>
    <p:sldId id="271" r:id="rId25"/>
    <p:sldId id="285" r:id="rId26"/>
    <p:sldId id="272" r:id="rId27"/>
    <p:sldId id="274" r:id="rId28"/>
    <p:sldId id="275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AE11F28-0949-40FB-81A7-11EBB1F9DB77}">
          <p14:sldIdLst>
            <p14:sldId id="256"/>
            <p14:sldId id="257"/>
            <p14:sldId id="320"/>
            <p14:sldId id="258"/>
            <p14:sldId id="319"/>
            <p14:sldId id="321"/>
            <p14:sldId id="322"/>
            <p14:sldId id="323"/>
            <p14:sldId id="324"/>
            <p14:sldId id="302"/>
          </p14:sldIdLst>
        </p14:section>
        <p14:section name="Section 1" id="{91D161E9-74B9-4DC3-AF94-628BD09E9603}">
          <p14:sldIdLst>
            <p14:sldId id="297"/>
            <p14:sldId id="303"/>
          </p14:sldIdLst>
        </p14:section>
        <p14:section name="Section 2" id="{D5BC1E54-81C4-4078-8B01-0A38DC9ACD5C}">
          <p14:sldIdLst>
            <p14:sldId id="298"/>
            <p14:sldId id="294"/>
          </p14:sldIdLst>
        </p14:section>
        <p14:section name="Section 3" id="{A76D7E79-EB46-4D59-A4EE-E65A3A77DAE2}">
          <p14:sldIdLst>
            <p14:sldId id="299"/>
            <p14:sldId id="295"/>
          </p14:sldIdLst>
        </p14:section>
        <p14:section name="Section 4" id="{A4E1FCEE-997B-4915-94F0-D42D0E1B9960}">
          <p14:sldIdLst>
            <p14:sldId id="300"/>
            <p14:sldId id="296"/>
            <p14:sldId id="305"/>
          </p14:sldIdLst>
        </p14:section>
        <p14:section name="Summary Section" id="{E93DD0BA-4E99-45AD-89B5-27001092F578}">
          <p14:sldIdLst>
            <p14:sldId id="317"/>
          </p14:sldIdLst>
        </p14:section>
        <p14:section name="Control Robot Directly by remote PS2" id="{4C22FBE1-AE37-47AA-803B-6337ED1E0851}">
          <p14:sldIdLst>
            <p14:sldId id="307"/>
          </p14:sldIdLst>
        </p14:section>
        <p14:section name="Control Robot by LoRa SX-1278" id="{D30BAA4A-1FF2-4AE8-8B56-A22C63C120A1}">
          <p14:sldIdLst>
            <p14:sldId id="309"/>
            <p14:sldId id="290"/>
            <p14:sldId id="271"/>
            <p14:sldId id="285"/>
            <p14:sldId id="272"/>
            <p14:sldId id="274"/>
            <p14:sldId id="27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539" autoAdjust="0"/>
    <p:restoredTop sz="94660"/>
  </p:normalViewPr>
  <p:slideViewPr>
    <p:cSldViewPr snapToGrid="0">
      <p:cViewPr varScale="1">
        <p:scale>
          <a:sx n="86" d="100"/>
          <a:sy n="86" d="100"/>
        </p:scale>
        <p:origin x="67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806D81-5DF4-4FE5-82A3-BAEDAB0A71A6}" type="datetimeFigureOut">
              <a:rPr lang="en-US" smtClean="0"/>
              <a:t>17/6/2025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50114F-4F95-4C1F-8B53-40AC1A1A90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5849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806D81-5DF4-4FE5-82A3-BAEDAB0A71A6}" type="datetimeFigureOut">
              <a:rPr lang="en-US" smtClean="0"/>
              <a:t>17/6/2025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50114F-4F95-4C1F-8B53-40AC1A1A90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4819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806D81-5DF4-4FE5-82A3-BAEDAB0A71A6}" type="datetimeFigureOut">
              <a:rPr lang="en-US" smtClean="0"/>
              <a:t>17/6/2025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50114F-4F95-4C1F-8B53-40AC1A1A90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4035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806D81-5DF4-4FE5-82A3-BAEDAB0A71A6}" type="datetimeFigureOut">
              <a:rPr lang="en-US" smtClean="0"/>
              <a:t>17/6/2025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50114F-4F95-4C1F-8B53-40AC1A1A90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4766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806D81-5DF4-4FE5-82A3-BAEDAB0A71A6}" type="datetimeFigureOut">
              <a:rPr lang="en-US" smtClean="0"/>
              <a:t>17/6/2025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50114F-4F95-4C1F-8B53-40AC1A1A90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0354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806D81-5DF4-4FE5-82A3-BAEDAB0A71A6}" type="datetimeFigureOut">
              <a:rPr lang="en-US" smtClean="0"/>
              <a:t>17/6/2025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50114F-4F95-4C1F-8B53-40AC1A1A90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6188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806D81-5DF4-4FE5-82A3-BAEDAB0A71A6}" type="datetimeFigureOut">
              <a:rPr lang="en-US" smtClean="0"/>
              <a:t>17/6/2025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50114F-4F95-4C1F-8B53-40AC1A1A90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3815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806D81-5DF4-4FE5-82A3-BAEDAB0A71A6}" type="datetimeFigureOut">
              <a:rPr lang="en-US" smtClean="0"/>
              <a:t>17/6/2025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50114F-4F95-4C1F-8B53-40AC1A1A90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0675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806D81-5DF4-4FE5-82A3-BAEDAB0A71A6}" type="datetimeFigureOut">
              <a:rPr lang="en-US" smtClean="0"/>
              <a:t>17/6/2025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50114F-4F95-4C1F-8B53-40AC1A1A90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047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806D81-5DF4-4FE5-82A3-BAEDAB0A71A6}" type="datetimeFigureOut">
              <a:rPr lang="en-US" smtClean="0"/>
              <a:t>17/6/2025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50114F-4F95-4C1F-8B53-40AC1A1A90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3703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806D81-5DF4-4FE5-82A3-BAEDAB0A71A6}" type="datetimeFigureOut">
              <a:rPr lang="en-US" smtClean="0"/>
              <a:t>17/6/2025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50114F-4F95-4C1F-8B53-40AC1A1A90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2846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806D81-5DF4-4FE5-82A3-BAEDAB0A71A6}" type="datetimeFigureOut">
              <a:rPr lang="en-US" smtClean="0"/>
              <a:t>17/6/2025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50114F-4F95-4C1F-8B53-40AC1A1A90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5428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" Target="slide15.xml"/><Relationship Id="rId3" Type="http://schemas.openxmlformats.org/officeDocument/2006/relationships/image" Target="../media/image30.png"/><Relationship Id="rId7" Type="http://schemas.openxmlformats.org/officeDocument/2006/relationships/slide" Target="slide13.xm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1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9" Type="http://schemas.openxmlformats.org/officeDocument/2006/relationships/slide" Target="slide1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slide" Target="slide22.xml"/><Relationship Id="rId4" Type="http://schemas.openxmlformats.org/officeDocument/2006/relationships/slide" Target="slide2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debyte.com/Module-Lora" TargetMode="External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18" Type="http://schemas.openxmlformats.org/officeDocument/2006/relationships/image" Target="../media/image2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17" Type="http://schemas.openxmlformats.org/officeDocument/2006/relationships/image" Target="../media/image19.png"/><Relationship Id="rId2" Type="http://schemas.openxmlformats.org/officeDocument/2006/relationships/image" Target="../media/image4.png"/><Relationship Id="rId16" Type="http://schemas.openxmlformats.org/officeDocument/2006/relationships/image" Target="../media/image18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10" Type="http://schemas.openxmlformats.org/officeDocument/2006/relationships/image" Target="../media/image12.png"/><Relationship Id="rId19" Type="http://schemas.openxmlformats.org/officeDocument/2006/relationships/image" Target="../media/image21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C9C541-4D3C-46B5-A2BC-8C87910435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82723" y="186131"/>
            <a:ext cx="9415244" cy="813436"/>
          </a:xfrm>
        </p:spPr>
        <p:txBody>
          <a:bodyPr>
            <a:normAutofit fontScale="90000"/>
          </a:bodyPr>
          <a:lstStyle/>
          <a:p>
            <a:r>
              <a:rPr lang="en-US" dirty="0"/>
              <a:t>ROBOT CAR CONTROL</a:t>
            </a:r>
            <a:br>
              <a:rPr lang="en-US" dirty="0"/>
            </a:br>
            <a:r>
              <a:rPr lang="en-US" sz="2200" dirty="0"/>
              <a:t>Revolutionizing Automation with Smart Robotics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35BE02-8974-40B5-97DB-FCC2614391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64400" y="1232191"/>
            <a:ext cx="5207815" cy="1168109"/>
          </a:xfrm>
        </p:spPr>
        <p:txBody>
          <a:bodyPr/>
          <a:lstStyle/>
          <a:p>
            <a:r>
              <a:rPr lang="en-US" b="1" dirty="0"/>
              <a:t>COMBINATION OF IOT WITH AI TECHNOLOGY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157449-F8B9-43C3-8D25-9282EC45936C}"/>
              </a:ext>
            </a:extLst>
          </p:cNvPr>
          <p:cNvSpPr txBox="1"/>
          <p:nvPr/>
        </p:nvSpPr>
        <p:spPr>
          <a:xfrm>
            <a:off x="7378701" y="3164681"/>
            <a:ext cx="47371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By: Xuan Ky Pham </a:t>
            </a:r>
          </a:p>
          <a:p>
            <a:r>
              <a:rPr lang="en-US" sz="3600" b="1" dirty="0"/>
              <a:t>ID: 1649932</a:t>
            </a:r>
          </a:p>
          <a:p>
            <a:endParaRPr lang="en-US" sz="3600" b="1" dirty="0"/>
          </a:p>
          <a:p>
            <a:r>
              <a:rPr lang="en-US" sz="3600" b="1" dirty="0"/>
              <a:t>University Supervisors</a:t>
            </a:r>
          </a:p>
          <a:p>
            <a:r>
              <a:rPr lang="en-US" sz="3600" b="1" dirty="0"/>
              <a:t>Doctor:  </a:t>
            </a:r>
            <a:r>
              <a:rPr lang="en-US" sz="3600" dirty="0"/>
              <a:t>Melanie </a:t>
            </a:r>
            <a:r>
              <a:rPr lang="en-US" sz="3600" dirty="0" err="1"/>
              <a:t>Ooi</a:t>
            </a:r>
            <a:br>
              <a:rPr lang="en-US" dirty="0"/>
            </a:b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AE4E70-DACA-4F8D-8CD9-90AD2E26513E}"/>
              </a:ext>
            </a:extLst>
          </p:cNvPr>
          <p:cNvSpPr txBox="1"/>
          <p:nvPr/>
        </p:nvSpPr>
        <p:spPr>
          <a:xfrm flipH="1">
            <a:off x="7763510" y="2228671"/>
            <a:ext cx="39674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http://waikatorobotcar.great-site.net</a:t>
            </a:r>
          </a:p>
          <a:p>
            <a:r>
              <a:rPr lang="en-US" dirty="0"/>
              <a:t>http://robotcarwaikato.great-site.net</a:t>
            </a:r>
          </a:p>
          <a:p>
            <a:r>
              <a:rPr lang="en-US" dirty="0"/>
              <a:t>https://robotcarwaikato.great-site.net</a:t>
            </a:r>
          </a:p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0DEB42-41A6-4DB0-8109-87D33F66CE90}"/>
              </a:ext>
            </a:extLst>
          </p:cNvPr>
          <p:cNvSpPr txBox="1"/>
          <p:nvPr/>
        </p:nvSpPr>
        <p:spPr>
          <a:xfrm>
            <a:off x="8428023" y="6302537"/>
            <a:ext cx="2298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Date 6/5/2025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8860940-B3C7-42C2-ACC1-F3272F8297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230" y="0"/>
            <a:ext cx="865388" cy="103144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3253AD8-630A-41F2-BF1C-7B62C33611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1019886"/>
            <a:ext cx="6962746" cy="5765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86364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C4B523-0427-429F-8131-574B2BB431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6040" y="176150"/>
            <a:ext cx="9206144" cy="504887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CONTROL ROBOT REMOTELY BY WEBSERVER</a:t>
            </a:r>
          </a:p>
        </p:txBody>
      </p:sp>
      <mc:AlternateContent xmlns:mc="http://schemas.openxmlformats.org/markup-compatibility/2006">
        <mc:Choice xmlns:psuz="http://schemas.microsoft.com/office/powerpoint/2016/summaryzoom" Requires="psuz">
          <p:graphicFrame>
            <p:nvGraphicFramePr>
              <p:cNvPr id="5" name="Summary Zoom 4">
                <a:extLst>
                  <a:ext uri="{FF2B5EF4-FFF2-40B4-BE49-F238E27FC236}">
                    <a16:creationId xmlns:a16="http://schemas.microsoft.com/office/drawing/2014/main" id="{0A2A3C92-038D-445B-A3FC-0D657A1DAF8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13678385"/>
                  </p:ext>
                </p:extLst>
              </p:nvPr>
            </p:nvGraphicFramePr>
            <p:xfrm>
              <a:off x="381739" y="681038"/>
              <a:ext cx="10976955" cy="5836444"/>
            </p:xfrm>
            <a:graphic>
              <a:graphicData uri="http://schemas.microsoft.com/office/powerpoint/2016/summaryzoom">
                <psuz:summaryZm>
                  <psuz:summaryZmObj sectionId="{91D161E9-74B9-4DC3-AF94-628BD09E9603}" scaleFactorX="83547" scaleFactorY="83547">
                    <psuz:zmPr id="{885E7539-6D86-4289-BF48-6D8416054966}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1115884" y="420336"/>
                          <a:ext cx="3900938" cy="219427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D5BC1E54-81C4-4078-8B01-0A38DC9ACD5C}" scaleFactorX="86293" scaleFactorY="86292">
                    <psuz:zmPr id="{C982BA1D-DFD8-4BD6-9B67-1744E8099838}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5896025" y="384289"/>
                          <a:ext cx="4029153" cy="2266373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A76D7E79-EB46-4D59-A4EE-E65A3A77DAE2}" scaleFactorX="83579" scaleFactorY="83579">
                    <psuz:zmPr id="{9D41A658-E186-4B20-A422-A3440DFB6B6F}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1115137" y="3221409"/>
                          <a:ext cx="3902433" cy="219511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A4E1FCEE-997B-4915-94F0-D42D0E1B9960}" offsetFactorY="-602" scaleFactorX="85988" scaleFactorY="85988">
                    <psuz:zmPr id="{A52B3B99-2F82-4B08-90EA-F52377F34778}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5903145" y="3173963"/>
                          <a:ext cx="4014913" cy="225838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gridLayout/>
                </psuz:summaryZm>
              </a:graphicData>
            </a:graphic>
          </p:graphicFrame>
        </mc:Choice>
        <mc:Fallback>
          <p:grpSp>
            <p:nvGrpSpPr>
              <p:cNvPr id="5" name="Summary Zoom 4">
                <a:extLst>
                  <a:ext uri="{FF2B5EF4-FFF2-40B4-BE49-F238E27FC236}">
                    <a16:creationId xmlns:a16="http://schemas.microsoft.com/office/drawing/2014/main" id="{0A2A3C92-038D-445B-A3FC-0D657A1DAF86}"/>
                  </a:ext>
                </a:extLst>
              </p:cNvPr>
              <p:cNvGrpSpPr>
                <a:grpSpLocks noGrp="1" noUngrp="1" noRot="1" noChangeAspect="1" noMove="1" noResize="1"/>
              </p:cNvGrpSpPr>
              <p:nvPr/>
            </p:nvGrpSpPr>
            <p:grpSpPr>
              <a:xfrm>
                <a:off x="381739" y="681038"/>
                <a:ext cx="10976955" cy="5836444"/>
                <a:chOff x="381739" y="681038"/>
                <a:chExt cx="10976955" cy="5836444"/>
              </a:xfrm>
            </p:grpSpPr>
            <p:pic>
              <p:nvPicPr>
                <p:cNvPr id="4" name="Picture 4">
                  <a:hlinkClick r:id="rId6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497623" y="1101374"/>
                  <a:ext cx="3900938" cy="2194278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9" name="Picture 9">
                  <a:hlinkClick r:id="rId7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277764" y="1065327"/>
                  <a:ext cx="4029153" cy="2266373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10" name="Picture 10">
                  <a:hlinkClick r:id="rId8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496876" y="3902447"/>
                  <a:ext cx="3902433" cy="2195118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11" name="Picture 11">
                  <a:hlinkClick r:id="rId9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284884" y="3855001"/>
                  <a:ext cx="4014913" cy="2258388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p:grp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A30F5434-3FDB-4CA0-BEE2-D9E52643D9FA}"/>
              </a:ext>
            </a:extLst>
          </p:cNvPr>
          <p:cNvSpPr txBox="1"/>
          <p:nvPr/>
        </p:nvSpPr>
        <p:spPr>
          <a:xfrm>
            <a:off x="2181686" y="771223"/>
            <a:ext cx="26011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FF00"/>
                </a:solidFill>
              </a:rPr>
              <a:t>WEBSERVER ON ESP32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AF9758-5747-4F69-A026-3222FC45A34C}"/>
              </a:ext>
            </a:extLst>
          </p:cNvPr>
          <p:cNvSpPr txBox="1"/>
          <p:nvPr/>
        </p:nvSpPr>
        <p:spPr>
          <a:xfrm>
            <a:off x="6786256" y="735711"/>
            <a:ext cx="29969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FF00"/>
                </a:solidFill>
              </a:rPr>
              <a:t>WEBSERVER ON RPI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BDD529-2C2B-45AD-BA3E-157E54918DDC}"/>
              </a:ext>
            </a:extLst>
          </p:cNvPr>
          <p:cNvSpPr txBox="1"/>
          <p:nvPr/>
        </p:nvSpPr>
        <p:spPr>
          <a:xfrm>
            <a:off x="2199441" y="3466186"/>
            <a:ext cx="32063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FF00"/>
                </a:solidFill>
              </a:rPr>
              <a:t>WEBSERVER ON LOCAL PC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75E007-01C3-4DD3-B628-127D7F561924}"/>
              </a:ext>
            </a:extLst>
          </p:cNvPr>
          <p:cNvSpPr txBox="1"/>
          <p:nvPr/>
        </p:nvSpPr>
        <p:spPr>
          <a:xfrm>
            <a:off x="6786256" y="3421800"/>
            <a:ext cx="36006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FF00"/>
                </a:solidFill>
              </a:rPr>
              <a:t>WEBSERVER ON INTERNET</a:t>
            </a:r>
          </a:p>
        </p:txBody>
      </p:sp>
    </p:spTree>
    <p:extLst>
      <p:ext uri="{BB962C8B-B14F-4D97-AF65-F5344CB8AC3E}">
        <p14:creationId xmlns:p14="http://schemas.microsoft.com/office/powerpoint/2010/main" val="1503806108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D53398-8AE0-4593-957A-6CF07808CA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6262"/>
            <a:ext cx="10515600" cy="1325563"/>
          </a:xfrm>
        </p:spPr>
        <p:txBody>
          <a:bodyPr/>
          <a:lstStyle/>
          <a:p>
            <a:r>
              <a:rPr lang="en-US" b="1" dirty="0"/>
              <a:t>CONTROL CAR USING WEBSERVER ON ESP32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8964CC-3F02-4D37-B740-1522DD0052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1825"/>
            <a:ext cx="10515600" cy="4351338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2BD229-30C0-4AC4-8A04-B4143F819B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0"/>
            <a:ext cx="106381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3368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6C536A-B69D-4DDD-B3D8-6C5151647F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3847893-CF3D-4091-A979-2C93013909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2460" y="80372"/>
            <a:ext cx="10721340" cy="6697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165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D99D8-37D2-4211-AE51-FD6AB1C02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CONTROL CAR USING WEBSERVER ON RPI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97DAEC2-50D7-4E85-A4CE-11022AA134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318" y="193769"/>
            <a:ext cx="10317716" cy="6664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01732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3E05BFF-91F8-45B4-92A1-8A0A73ED85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8510" y="0"/>
            <a:ext cx="89749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12295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2F7CB9D-1905-4649-82BE-142905C0539D}"/>
              </a:ext>
            </a:extLst>
          </p:cNvPr>
          <p:cNvSpPr/>
          <p:nvPr/>
        </p:nvSpPr>
        <p:spPr>
          <a:xfrm>
            <a:off x="850142" y="562094"/>
            <a:ext cx="1109801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/>
              <a:t>CONTROL CAR USING WEBSERVER ON LOCAL PC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552525-B530-4BC5-BB02-14B1924EAF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ED807E07-E8CD-4581-A17D-923089199D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142" y="65955"/>
            <a:ext cx="10515600" cy="6792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259766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EB8C315-8951-4E94-A58D-EDDC23820C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4958" y="0"/>
            <a:ext cx="95820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54735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BAE462-AB0E-4608-ADF0-55473EF5B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CONTROL CAR USING WEBSERVER ON INTERNET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B245E3-F778-4B59-B1E1-A664178605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646698-7E9C-491D-AC81-3A6D34962C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32978"/>
            <a:ext cx="10515601" cy="6792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02836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AB139F5-8D90-4763-9C7B-CC82D0D2A7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88261"/>
            <a:ext cx="8859473" cy="6769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93246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567B48-C725-47C5-A481-94BC06A9AC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7668" y="111465"/>
            <a:ext cx="7335120" cy="254361"/>
          </a:xfrm>
        </p:spPr>
        <p:txBody>
          <a:bodyPr>
            <a:normAutofit fontScale="90000"/>
          </a:bodyPr>
          <a:lstStyle/>
          <a:p>
            <a:r>
              <a:rPr lang="en-US" dirty="0"/>
              <a:t>OTHERS </a:t>
            </a:r>
            <a:r>
              <a:rPr lang="vi-VN" dirty="0"/>
              <a:t>MQTT APPLICATION</a:t>
            </a:r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9F27C0D-C62D-44E0-AA06-D5147F1C6AB9}"/>
              </a:ext>
            </a:extLst>
          </p:cNvPr>
          <p:cNvGrpSpPr/>
          <p:nvPr/>
        </p:nvGrpSpPr>
        <p:grpSpPr>
          <a:xfrm>
            <a:off x="505860" y="440379"/>
            <a:ext cx="10953502" cy="3269756"/>
            <a:chOff x="3501087" y="1897494"/>
            <a:chExt cx="8506215" cy="2557293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78240B8D-2252-4BC5-9DF2-9BE05504714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29242" y="2392827"/>
              <a:ext cx="3678060" cy="1926264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600EFE2-54E7-4603-86B3-F5F831EB14E2}"/>
                </a:ext>
              </a:extLst>
            </p:cNvPr>
            <p:cNvSpPr txBox="1"/>
            <p:nvPr/>
          </p:nvSpPr>
          <p:spPr>
            <a:xfrm>
              <a:off x="8534032" y="1897494"/>
              <a:ext cx="3268479" cy="2888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vi-VN" dirty="0"/>
                <a:t>MQTT </a:t>
              </a:r>
              <a:r>
                <a:rPr lang="en-US" dirty="0"/>
                <a:t>Image Process Yolo V10/YoloV11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5BF3225-FAD1-4264-B3B0-5855396F985A}"/>
                </a:ext>
              </a:extLst>
            </p:cNvPr>
            <p:cNvSpPr txBox="1"/>
            <p:nvPr/>
          </p:nvSpPr>
          <p:spPr>
            <a:xfrm>
              <a:off x="3501087" y="1897494"/>
              <a:ext cx="3268479" cy="2888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MQTT</a:t>
              </a:r>
              <a:r>
                <a:rPr lang="vi-VN" dirty="0"/>
                <a:t> Android App</a:t>
              </a:r>
              <a:endParaRPr lang="en-US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A2C59B9-FFD6-44A3-A91A-C7948FB9CF2D}"/>
                </a:ext>
              </a:extLst>
            </p:cNvPr>
            <p:cNvSpPr txBox="1"/>
            <p:nvPr/>
          </p:nvSpPr>
          <p:spPr>
            <a:xfrm>
              <a:off x="4463366" y="4165931"/>
              <a:ext cx="3268479" cy="2888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MQTT</a:t>
              </a:r>
              <a:r>
                <a:rPr lang="vi-VN" dirty="0"/>
                <a:t> Position Control</a:t>
              </a:r>
              <a:endParaRPr lang="en-US" dirty="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DB28A8C-88DB-4409-8C81-C8F05C835683}"/>
              </a:ext>
            </a:extLst>
          </p:cNvPr>
          <p:cNvGrpSpPr/>
          <p:nvPr/>
        </p:nvGrpSpPr>
        <p:grpSpPr>
          <a:xfrm>
            <a:off x="6723103" y="3678601"/>
            <a:ext cx="4904295" cy="3067933"/>
            <a:chOff x="8329242" y="4342283"/>
            <a:chExt cx="4145187" cy="1887759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455B971-B4BC-46D7-80EE-A4AA4178F57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29242" y="4686991"/>
              <a:ext cx="3675418" cy="1543051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E4FAEC9-ACCD-4EC1-B0C6-3275DE48A466}"/>
                </a:ext>
              </a:extLst>
            </p:cNvPr>
            <p:cNvSpPr txBox="1"/>
            <p:nvPr/>
          </p:nvSpPr>
          <p:spPr>
            <a:xfrm>
              <a:off x="8329242" y="4342283"/>
              <a:ext cx="4145187" cy="2272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vi-VN" dirty="0"/>
                <a:t>MQTT </a:t>
              </a:r>
              <a:r>
                <a:rPr lang="en-US" dirty="0"/>
                <a:t>Automatic by path planning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8C761825-7497-4F13-B8C7-9160D3F3DAD3}"/>
              </a:ext>
            </a:extLst>
          </p:cNvPr>
          <p:cNvSpPr txBox="1"/>
          <p:nvPr/>
        </p:nvSpPr>
        <p:spPr>
          <a:xfrm>
            <a:off x="2601939" y="1678182"/>
            <a:ext cx="7550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7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4B45AFD-D73F-4737-AF75-0C2367C6F911}"/>
              </a:ext>
            </a:extLst>
          </p:cNvPr>
          <p:cNvSpPr txBox="1"/>
          <p:nvPr/>
        </p:nvSpPr>
        <p:spPr>
          <a:xfrm>
            <a:off x="8273038" y="1597287"/>
            <a:ext cx="7550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8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550C90C-A527-43AD-898B-C2AC88461085}"/>
              </a:ext>
            </a:extLst>
          </p:cNvPr>
          <p:cNvSpPr txBox="1"/>
          <p:nvPr/>
        </p:nvSpPr>
        <p:spPr>
          <a:xfrm>
            <a:off x="8273038" y="5121532"/>
            <a:ext cx="7550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9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D5A82BBB-F21E-41E8-9C2B-6EA9B42957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602" y="3627213"/>
            <a:ext cx="4619957" cy="311997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F9FFC21-F428-459C-A518-5B97BEA07126}"/>
              </a:ext>
            </a:extLst>
          </p:cNvPr>
          <p:cNvSpPr txBox="1"/>
          <p:nvPr/>
        </p:nvSpPr>
        <p:spPr>
          <a:xfrm>
            <a:off x="2112189" y="5187202"/>
            <a:ext cx="7550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10</a:t>
            </a:r>
          </a:p>
        </p:txBody>
      </p:sp>
      <p:pic>
        <p:nvPicPr>
          <p:cNvPr id="23" name="Content Placeholder 6">
            <a:extLst>
              <a:ext uri="{FF2B5EF4-FFF2-40B4-BE49-F238E27FC236}">
                <a16:creationId xmlns:a16="http://schemas.microsoft.com/office/drawing/2014/main" id="{F0A0B7DE-5415-4DC0-8C9B-82C680B371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600757" y="831943"/>
            <a:ext cx="3022864" cy="2452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1264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876A9C-400C-45BE-BFE7-C6073DCE4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C562D475-A209-4BDC-B950-A55E02733581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1505098"/>
            <a:ext cx="11173893" cy="49923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What is IoT in Robotics?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Internet of Things (IoT) enables devices to connect, communicate, and make decisions based on data.</a:t>
            </a: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 robotics, IoT allows for real-time data exchange, remote control, and automation.</a:t>
            </a: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Why Robot Cars with IoT?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Used in autonomous delivery systems, self-driving cars, and smart logistics.</a:t>
            </a: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objective of the Presentation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Explain how IoT enhances robotic vehicles.</a:t>
            </a: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Discuss architecture, </a:t>
            </a:r>
            <a:r>
              <a:rPr lang="en-US" altLang="en-US" sz="1800" dirty="0">
                <a:latin typeface="Arial" panose="020B0604020202020204" pitchFamily="34" charset="0"/>
              </a:rPr>
              <a:t>operation procedure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tools for development, challenges, and future improvements.</a:t>
            </a: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7818015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17AD27-E4BC-4509-972E-C3260919E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Backup Communication and Control</a:t>
            </a:r>
            <a:endParaRPr lang="en-US" dirty="0"/>
          </a:p>
        </p:txBody>
      </p:sp>
      <mc:AlternateContent xmlns:mc="http://schemas.openxmlformats.org/markup-compatibility/2006">
        <mc:Choice xmlns:psuz="http://schemas.microsoft.com/office/powerpoint/2016/summaryzoom" Requires="psuz">
          <p:graphicFrame>
            <p:nvGraphicFramePr>
              <p:cNvPr id="5" name="Summary Zoom 4">
                <a:extLst>
                  <a:ext uri="{FF2B5EF4-FFF2-40B4-BE49-F238E27FC236}">
                    <a16:creationId xmlns:a16="http://schemas.microsoft.com/office/drawing/2014/main" id="{D931CF39-7727-4214-BE4F-5199A8BF25C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18850974"/>
                  </p:ext>
                </p:extLst>
              </p:nvPr>
            </p:nvGraphicFramePr>
            <p:xfrm>
              <a:off x="838200" y="1825625"/>
              <a:ext cx="10515600" cy="4351338"/>
            </p:xfrm>
            <a:graphic>
              <a:graphicData uri="http://schemas.microsoft.com/office/powerpoint/2016/summaryzoom">
                <psuz:summaryZm>
                  <psuz:summaryZmObj sectionId="{4C22FBE1-AE37-47AA-803B-6337ED1E0851}">
                    <psuz:zmPr id="{91D70544-81C8-4553-A514-20F94174CB86}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437054" y="844788"/>
                          <a:ext cx="4732020" cy="2661761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D30BAA4A-1FF2-4AE8-8B56-A22C63C120A1}">
                    <psuz:zmPr id="{97D2D2CB-E6E4-4E36-9391-73CE766B1901}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5346525" y="844788"/>
                          <a:ext cx="4732020" cy="2661761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gridLayout/>
                </psuz:summaryZm>
              </a:graphicData>
            </a:graphic>
          </p:graphicFrame>
        </mc:Choice>
        <mc:Fallback>
          <p:grpSp>
            <p:nvGrpSpPr>
              <p:cNvPr id="5" name="Summary Zoom 4">
                <a:extLst>
                  <a:ext uri="{FF2B5EF4-FFF2-40B4-BE49-F238E27FC236}">
                    <a16:creationId xmlns:a16="http://schemas.microsoft.com/office/drawing/2014/main" id="{D931CF39-7727-4214-BE4F-5199A8BF25C1}"/>
                  </a:ext>
                </a:extLst>
              </p:cNvPr>
              <p:cNvGrpSpPr>
                <a:grpSpLocks noGrp="1" noUngrp="1" noRot="1" noChangeAspect="1" noMove="1" noResize="1"/>
              </p:cNvGrpSpPr>
              <p:nvPr/>
            </p:nvGrpSpPr>
            <p:grpSpPr>
              <a:xfrm>
                <a:off x="838200" y="1825625"/>
                <a:ext cx="10515600" cy="4351338"/>
                <a:chOff x="838200" y="1825625"/>
                <a:chExt cx="10515600" cy="4351338"/>
              </a:xfrm>
            </p:grpSpPr>
            <p:pic>
              <p:nvPicPr>
                <p:cNvPr id="3" name="Picture 3">
                  <a:hlinkClick r:id="rId4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275254" y="2670413"/>
                  <a:ext cx="4732020" cy="2661761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4" name="Picture 4">
                  <a:hlinkClick r:id="rId5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184725" y="2670413"/>
                  <a:ext cx="4732020" cy="2661761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p:grpSp>
        </mc:Fallback>
      </mc:AlternateContent>
    </p:spTree>
    <p:extLst>
      <p:ext uri="{BB962C8B-B14F-4D97-AF65-F5344CB8AC3E}">
        <p14:creationId xmlns:p14="http://schemas.microsoft.com/office/powerpoint/2010/main" val="31116670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B1AE9A-E0D9-4D79-9B2D-E76E3C8918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Control Robot Directly by remote PS2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9CD89E-25AD-48A4-87D0-5BEA4F2697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2470"/>
            <a:ext cx="10515600" cy="4614493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1EB1274-99B8-4FDA-9B86-2C5A5B52D983}"/>
              </a:ext>
            </a:extLst>
          </p:cNvPr>
          <p:cNvGrpSpPr/>
          <p:nvPr/>
        </p:nvGrpSpPr>
        <p:grpSpPr>
          <a:xfrm>
            <a:off x="3533314" y="1690688"/>
            <a:ext cx="6995603" cy="3911121"/>
            <a:chOff x="425393" y="1496910"/>
            <a:chExt cx="2594275" cy="195089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6F51557-C414-46C2-A388-AE2B704C182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5393" y="1824335"/>
              <a:ext cx="1796727" cy="1623471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4684741-4B1E-413F-8819-D16BCA94B21B}"/>
                </a:ext>
              </a:extLst>
            </p:cNvPr>
            <p:cNvSpPr txBox="1"/>
            <p:nvPr/>
          </p:nvSpPr>
          <p:spPr>
            <a:xfrm>
              <a:off x="920102" y="1496910"/>
              <a:ext cx="2099566" cy="2382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PS2 REMOTE 2.4GHz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218317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57E63C-5BA6-4FD8-8AF2-7DE67C4BD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Control Robot by LoRa SX-1278</a:t>
            </a:r>
            <a:endParaRPr lang="en-US" dirty="0"/>
          </a:p>
        </p:txBody>
      </p:sp>
      <p:pic>
        <p:nvPicPr>
          <p:cNvPr id="4" name="Image 33">
            <a:extLst>
              <a:ext uri="{FF2B5EF4-FFF2-40B4-BE49-F238E27FC236}">
                <a16:creationId xmlns:a16="http://schemas.microsoft.com/office/drawing/2014/main" id="{1F34D02E-3744-4CF7-9C8F-4F1043BCBD96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177586" y="1690688"/>
            <a:ext cx="4714228" cy="284611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D4A7DAF-C600-4473-B7F7-813BBFC30EAD}"/>
              </a:ext>
            </a:extLst>
          </p:cNvPr>
          <p:cNvSpPr txBox="1"/>
          <p:nvPr/>
        </p:nvSpPr>
        <p:spPr>
          <a:xfrm>
            <a:off x="6096000" y="1690688"/>
            <a:ext cx="450097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New Zealand, two blocks of general user spectrum, the 868 and 900 MHz bands, have shown the most deployment for IoT connectivity outside of the </a:t>
            </a:r>
            <a:r>
              <a:rPr lang="en-US" dirty="0" err="1"/>
              <a:t>WiFi</a:t>
            </a:r>
            <a:r>
              <a:rPr lang="en-US" dirty="0"/>
              <a:t> bands (2.4 and 5 GHz) to date (2019)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2B8AA2-8597-49BB-A377-81691C140C1F}"/>
              </a:ext>
            </a:extLst>
          </p:cNvPr>
          <p:cNvSpPr txBox="1"/>
          <p:nvPr/>
        </p:nvSpPr>
        <p:spPr>
          <a:xfrm>
            <a:off x="1020932" y="4891596"/>
            <a:ext cx="101294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err="1">
                <a:hlinkClick r:id="rId3"/>
              </a:rPr>
              <a:t>LoRa</a:t>
            </a:r>
            <a:r>
              <a:rPr lang="en-US" dirty="0"/>
              <a:t> (Long Range) is a wireless communication technology specifically designed for the Internet of Things (IoT). It is a low-power, wide-area networking (LPWAN) technology that enables long-range and low-cost communication for IoT devices.</a:t>
            </a:r>
          </a:p>
        </p:txBody>
      </p:sp>
    </p:spTree>
    <p:extLst>
      <p:ext uri="{BB962C8B-B14F-4D97-AF65-F5344CB8AC3E}">
        <p14:creationId xmlns:p14="http://schemas.microsoft.com/office/powerpoint/2010/main" val="25272377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EEE3B9-2F4A-47D1-9C52-369906AEE7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9899"/>
            <a:ext cx="10515600" cy="750611"/>
          </a:xfrm>
        </p:spPr>
        <p:txBody>
          <a:bodyPr>
            <a:normAutofit fontScale="90000"/>
          </a:bodyPr>
          <a:lstStyle/>
          <a:p>
            <a:r>
              <a:rPr lang="en-US" dirty="0"/>
              <a:t>DATA LOGGING BY MY SQL ON RPI OR PC USE </a:t>
            </a:r>
            <a:r>
              <a:rPr lang="en-US" b="1" dirty="0"/>
              <a:t>PHP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8410AF5-E9A9-440D-BDFB-35842FE33E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9919" y="793741"/>
            <a:ext cx="9833824" cy="5270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93260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C3D09-EC26-4B85-AA96-62CB177D4E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790" y="125429"/>
            <a:ext cx="10515600" cy="759394"/>
          </a:xfrm>
        </p:spPr>
        <p:txBody>
          <a:bodyPr/>
          <a:lstStyle/>
          <a:p>
            <a:r>
              <a:rPr lang="en-US" dirty="0"/>
              <a:t>Challenges &amp; Limitations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DF6CCE24-A577-4364-A79F-DC4F2404B228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784934" y="1992818"/>
            <a:ext cx="11164410" cy="38843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Connectivity Issues: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Weak Wi-Fi or mobile networks can affect real-time control.</a:t>
            </a:r>
          </a:p>
          <a:p>
            <a:pPr marL="342900" marR="0" lvl="0" indent="-34290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Sensor Accuracy: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GPS drift and ultrasonic sensor noise can impact performance.</a:t>
            </a:r>
          </a:p>
          <a:p>
            <a:pPr marL="342900" marR="0" lvl="0" indent="-34290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Battery Life: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IoT components consume more power, requiring efficient energy management.</a:t>
            </a:r>
          </a:p>
          <a:p>
            <a:pPr marL="342900" marR="0" lvl="0" indent="-34290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Environmental Factors: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Sunlight interference with reflectance sensors, and road surface issues. </a:t>
            </a:r>
          </a:p>
          <a:p>
            <a:pPr marL="342900" lvl="0" indent="-34290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en-US" sz="1800" b="1" dirty="0">
                <a:latin typeface="Arial" panose="020B0604020202020204" pitchFamily="34" charset="0"/>
              </a:rPr>
              <a:t> The car's weight, including the battery, also affects </a:t>
            </a:r>
            <a:r>
              <a:rPr lang="en-US" altLang="en-US" sz="1800" dirty="0">
                <a:latin typeface="Arial" panose="020B0604020202020204" pitchFamily="34" charset="0"/>
              </a:rPr>
              <a:t>the power duration. </a:t>
            </a:r>
          </a:p>
          <a:p>
            <a:pPr marL="342900" marR="0" lvl="0" indent="-34290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Increase </a:t>
            </a:r>
            <a:r>
              <a:rPr lang="en-US" altLang="en-US" sz="1800" b="1" dirty="0">
                <a:latin typeface="Arial" panose="020B0604020202020204" pitchFamily="34" charset="0"/>
              </a:rPr>
              <a:t>safety for unexpected access web to control the car</a:t>
            </a:r>
            <a:r>
              <a:rPr lang="en-US" altLang="en-US" sz="1800" dirty="0">
                <a:latin typeface="Arial" panose="020B0604020202020204" pitchFamily="34" charset="0"/>
              </a:rPr>
              <a:t>, we need to improve the security </a:t>
            </a:r>
          </a:p>
          <a:p>
            <a:pPr marL="342900" marR="0" lvl="0" indent="-34290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lang="en-US" altLang="en-US" sz="1800" b="1" dirty="0">
                <a:latin typeface="Arial" panose="020B0604020202020204" pitchFamily="34" charset="0"/>
              </a:rPr>
              <a:t>Automatic operation </a:t>
            </a:r>
            <a:r>
              <a:rPr lang="en-US" altLang="en-US" sz="1800" dirty="0">
                <a:latin typeface="Arial" panose="020B0604020202020204" pitchFamily="34" charset="0"/>
              </a:rPr>
              <a:t>by path planning needs to find an Algorithm to control car move</a:t>
            </a:r>
          </a:p>
        </p:txBody>
      </p:sp>
    </p:spTree>
    <p:extLst>
      <p:ext uri="{BB962C8B-B14F-4D97-AF65-F5344CB8AC3E}">
        <p14:creationId xmlns:p14="http://schemas.microsoft.com/office/powerpoint/2010/main" val="2949341135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A58A7-0865-4759-A2F6-101991BC8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30532A-7DC6-43AB-AEAB-22431E9AA6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4611" y="365125"/>
            <a:ext cx="5959189" cy="596698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5C54F37-1D0A-4730-B3B8-5BDE761F85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343" y="365125"/>
            <a:ext cx="4679163" cy="5957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885585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A3D596-8A84-40B3-9D3A-3F9E93CB6D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Improvements &amp; 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85D618-209C-4ABB-9985-5FB8C8C3B2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6796"/>
            <a:ext cx="10515600" cy="4650167"/>
          </a:xfrm>
        </p:spPr>
        <p:txBody>
          <a:bodyPr>
            <a:normAutofit/>
          </a:bodyPr>
          <a:lstStyle/>
          <a:p>
            <a:r>
              <a:rPr lang="en-US" dirty="0"/>
              <a:t>Enhance the program of Automatic Control following the navigation plan by GPS</a:t>
            </a:r>
          </a:p>
          <a:p>
            <a:r>
              <a:rPr lang="en-US" dirty="0"/>
              <a:t>Improve Dataset quality in the control over the Traffic Sign</a:t>
            </a:r>
          </a:p>
          <a:p>
            <a:r>
              <a:rPr lang="en-US" dirty="0"/>
              <a:t>PID control for motor speed and position improvement</a:t>
            </a:r>
          </a:p>
          <a:p>
            <a:r>
              <a:rPr lang="en-US" dirty="0"/>
              <a:t>Increase Security for website and Robot Data MYSQL</a:t>
            </a:r>
          </a:p>
          <a:p>
            <a:r>
              <a:rPr lang="en-US" dirty="0"/>
              <a:t> MySQL data stored on the RPI connection is still unresolved.</a:t>
            </a:r>
          </a:p>
          <a:p>
            <a:r>
              <a:rPr lang="en-US" dirty="0"/>
              <a:t>Control an automatically moving car using </a:t>
            </a:r>
            <a:r>
              <a:rPr lang="en-US" dirty="0" err="1"/>
              <a:t>Rplidar</a:t>
            </a:r>
            <a:r>
              <a:rPr lang="en-US" dirty="0"/>
              <a:t> Data</a:t>
            </a:r>
          </a:p>
          <a:p>
            <a:r>
              <a:rPr lang="en-US" dirty="0"/>
              <a:t>Correct the Arduino program to read the PWM Motor current</a:t>
            </a:r>
          </a:p>
        </p:txBody>
      </p:sp>
    </p:spTree>
    <p:extLst>
      <p:ext uri="{BB962C8B-B14F-4D97-AF65-F5344CB8AC3E}">
        <p14:creationId xmlns:p14="http://schemas.microsoft.com/office/powerpoint/2010/main" val="4115707847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A4EC5-6CFA-450C-9D92-35583FC8D4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FD970E2B-36C5-414B-BF6B-A4D4A6AD81BF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968526"/>
            <a:ext cx="11049820" cy="38843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IoT allows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real-time control &amp; monitoring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of robot cars.</a:t>
            </a: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combination of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sensors, microcontrollers, and cloud connectivity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enables autonomous operation.</a:t>
            </a: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combination of IOT and AI Image processing can be a future technology</a:t>
            </a: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IoT-based robot cars with AI are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shaping the future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of automation. </a:t>
            </a: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6518129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B33F92-6948-4FE6-8435-9B053083A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Q&amp;A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58583A-1886-4AB3-B0DA-A27DDAE9C4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ANY QUESTION?</a:t>
            </a:r>
          </a:p>
        </p:txBody>
      </p:sp>
    </p:spTree>
    <p:extLst>
      <p:ext uri="{BB962C8B-B14F-4D97-AF65-F5344CB8AC3E}">
        <p14:creationId xmlns:p14="http://schemas.microsoft.com/office/powerpoint/2010/main" val="2105454023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EABA01-BC4A-43C4-A6A7-B418177D8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9636" y="116552"/>
            <a:ext cx="9894164" cy="744584"/>
          </a:xfrm>
        </p:spPr>
        <p:txBody>
          <a:bodyPr/>
          <a:lstStyle/>
          <a:p>
            <a:r>
              <a:rPr lang="en-US" dirty="0" err="1"/>
              <a:t>Nikobot</a:t>
            </a:r>
            <a:r>
              <a:rPr lang="en-US" dirty="0"/>
              <a:t> 2021 Hardware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27EF400-2CA4-4059-A2AE-739531781E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9635" y="861136"/>
            <a:ext cx="9667809" cy="5758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5727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9F0194-2FD9-4E67-94E4-193EA22863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61911"/>
            <a:ext cx="8595072" cy="636589"/>
          </a:xfrm>
        </p:spPr>
        <p:txBody>
          <a:bodyPr>
            <a:normAutofit fontScale="90000"/>
          </a:bodyPr>
          <a:lstStyle/>
          <a:p>
            <a:r>
              <a:rPr lang="en-US" dirty="0"/>
              <a:t>Overview of the Robot Car Hardware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4DBD860-C72C-4E50-93DA-45E44002EBD3}"/>
              </a:ext>
            </a:extLst>
          </p:cNvPr>
          <p:cNvGrpSpPr/>
          <p:nvPr/>
        </p:nvGrpSpPr>
        <p:grpSpPr>
          <a:xfrm>
            <a:off x="6321144" y="709794"/>
            <a:ext cx="2239700" cy="5300477"/>
            <a:chOff x="6975486" y="617515"/>
            <a:chExt cx="2239700" cy="5300477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4010CB0-0D23-4766-B2FE-3607865EB2E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009956" y="735309"/>
              <a:ext cx="1790919" cy="1260276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806C9AF-F198-4D09-BD9C-EBD5C914D5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92703" y="4282062"/>
              <a:ext cx="1790919" cy="1596856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1ABBE16-3E31-4196-8155-AB98C05A86C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53569" y="3173801"/>
              <a:ext cx="1263546" cy="756138"/>
            </a:xfrm>
            <a:prstGeom prst="rect">
              <a:avLst/>
            </a:prstGeom>
          </p:spPr>
        </p:pic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1B6B80C2-DCAD-49EF-868B-E2677057F3D9}"/>
                </a:ext>
              </a:extLst>
            </p:cNvPr>
            <p:cNvSpPr/>
            <p:nvPr/>
          </p:nvSpPr>
          <p:spPr>
            <a:xfrm>
              <a:off x="6975486" y="617515"/>
              <a:ext cx="2239700" cy="5300477"/>
            </a:xfrm>
            <a:prstGeom prst="rect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D2DA82B-5BD8-4E89-B33F-07027BCB30E4}"/>
                </a:ext>
              </a:extLst>
            </p:cNvPr>
            <p:cNvSpPr txBox="1"/>
            <p:nvPr/>
          </p:nvSpPr>
          <p:spPr>
            <a:xfrm>
              <a:off x="7192703" y="2290371"/>
              <a:ext cx="18590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3.Communication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2D8F184C-E19B-4B65-9C6F-127093F2A765}"/>
              </a:ext>
            </a:extLst>
          </p:cNvPr>
          <p:cNvGrpSpPr/>
          <p:nvPr/>
        </p:nvGrpSpPr>
        <p:grpSpPr>
          <a:xfrm>
            <a:off x="8329280" y="58877"/>
            <a:ext cx="4988887" cy="6700777"/>
            <a:chOff x="8329280" y="114295"/>
            <a:chExt cx="4988887" cy="6700777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DBDB9FE-2D6F-482B-8058-E5DC8B542A77}"/>
                </a:ext>
              </a:extLst>
            </p:cNvPr>
            <p:cNvSpPr/>
            <p:nvPr/>
          </p:nvSpPr>
          <p:spPr>
            <a:xfrm>
              <a:off x="9433271" y="114295"/>
              <a:ext cx="2682507" cy="6700777"/>
            </a:xfrm>
            <a:prstGeom prst="rect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E8094FC-626E-4C90-8711-03190013343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329280" y="6290208"/>
              <a:ext cx="1042947" cy="505881"/>
            </a:xfrm>
            <a:prstGeom prst="rect">
              <a:avLst/>
            </a:prstGeom>
          </p:spPr>
        </p:pic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E2620080-BD34-4138-84AC-B1A6C907B334}"/>
                </a:ext>
              </a:extLst>
            </p:cNvPr>
            <p:cNvGrpSpPr/>
            <p:nvPr/>
          </p:nvGrpSpPr>
          <p:grpSpPr>
            <a:xfrm>
              <a:off x="9433271" y="207392"/>
              <a:ext cx="3884896" cy="6528974"/>
              <a:chOff x="9433271" y="207392"/>
              <a:chExt cx="3884896" cy="6528974"/>
            </a:xfrm>
          </p:grpSpPr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611CD835-F61E-4E44-99E3-B907BE2C64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623280" y="207392"/>
                <a:ext cx="1835870" cy="1468580"/>
              </a:xfrm>
              <a:prstGeom prst="rect">
                <a:avLst/>
              </a:prstGeom>
            </p:spPr>
          </p:pic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CAE0D872-5AB3-473B-931E-41C17ADD14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623280" y="1793551"/>
                <a:ext cx="1866477" cy="1020224"/>
              </a:xfrm>
              <a:prstGeom prst="rect">
                <a:avLst/>
              </a:prstGeom>
            </p:spPr>
          </p:pic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0BD11561-1733-42CA-B4A4-77B4BF1B4B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581394" y="2931354"/>
                <a:ext cx="2442372" cy="1994230"/>
              </a:xfrm>
              <a:prstGeom prst="rect">
                <a:avLst/>
              </a:prstGeom>
            </p:spPr>
          </p:pic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186BB8F5-C181-41BF-B292-3899C559A8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433271" y="4925584"/>
                <a:ext cx="2590495" cy="1810782"/>
              </a:xfrm>
              <a:prstGeom prst="rect">
                <a:avLst/>
              </a:prstGeom>
            </p:spPr>
          </p:pic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94B9D74-0E59-41EA-8ACE-B1B48A3B11A6}"/>
                  </a:ext>
                </a:extLst>
              </p:cNvPr>
              <p:cNvSpPr txBox="1"/>
              <p:nvPr/>
            </p:nvSpPr>
            <p:spPr>
              <a:xfrm>
                <a:off x="11459150" y="981194"/>
                <a:ext cx="18590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4.HMI</a:t>
                </a:r>
              </a:p>
            </p:txBody>
          </p:sp>
        </p:grpSp>
      </p:grpSp>
      <p:sp>
        <p:nvSpPr>
          <p:cNvPr id="43" name="Arrow: Left-Right 42">
            <a:extLst>
              <a:ext uri="{FF2B5EF4-FFF2-40B4-BE49-F238E27FC236}">
                <a16:creationId xmlns:a16="http://schemas.microsoft.com/office/drawing/2014/main" id="{9DCD5FC6-9A58-4615-987F-9F4B0F04E009}"/>
              </a:ext>
            </a:extLst>
          </p:cNvPr>
          <p:cNvSpPr/>
          <p:nvPr/>
        </p:nvSpPr>
        <p:spPr>
          <a:xfrm>
            <a:off x="2076716" y="4374341"/>
            <a:ext cx="871148" cy="456277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Arrow: Left-Right 43">
            <a:extLst>
              <a:ext uri="{FF2B5EF4-FFF2-40B4-BE49-F238E27FC236}">
                <a16:creationId xmlns:a16="http://schemas.microsoft.com/office/drawing/2014/main" id="{C7E549AC-AABA-4B55-8455-8CD0A93B146F}"/>
              </a:ext>
            </a:extLst>
          </p:cNvPr>
          <p:cNvSpPr/>
          <p:nvPr/>
        </p:nvSpPr>
        <p:spPr>
          <a:xfrm>
            <a:off x="5198502" y="4299152"/>
            <a:ext cx="1144594" cy="456277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Arrow: Left-Right 44">
            <a:extLst>
              <a:ext uri="{FF2B5EF4-FFF2-40B4-BE49-F238E27FC236}">
                <a16:creationId xmlns:a16="http://schemas.microsoft.com/office/drawing/2014/main" id="{11A20518-74EA-4448-AA60-05C32FF8513C}"/>
              </a:ext>
            </a:extLst>
          </p:cNvPr>
          <p:cNvSpPr/>
          <p:nvPr/>
        </p:nvSpPr>
        <p:spPr>
          <a:xfrm>
            <a:off x="8524541" y="4241914"/>
            <a:ext cx="871148" cy="456277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40D24ED-E617-4949-85CA-C51CD2AD7817}"/>
              </a:ext>
            </a:extLst>
          </p:cNvPr>
          <p:cNvGrpSpPr/>
          <p:nvPr/>
        </p:nvGrpSpPr>
        <p:grpSpPr>
          <a:xfrm>
            <a:off x="-25400" y="698500"/>
            <a:ext cx="2136586" cy="6056388"/>
            <a:chOff x="-25400" y="698500"/>
            <a:chExt cx="2136586" cy="6056388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E3710DC9-F250-40A3-9A69-2D6D20154FCB}"/>
                </a:ext>
              </a:extLst>
            </p:cNvPr>
            <p:cNvGrpSpPr/>
            <p:nvPr/>
          </p:nvGrpSpPr>
          <p:grpSpPr>
            <a:xfrm>
              <a:off x="-25400" y="698500"/>
              <a:ext cx="2136586" cy="6056388"/>
              <a:chOff x="-25400" y="698500"/>
              <a:chExt cx="2136586" cy="6056388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A26F4A53-3C01-4A37-8B59-2E491F7B76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41501" y="790972"/>
                <a:ext cx="717805" cy="771128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0ACD88B3-54CA-4F06-B611-831F609812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-25400" y="1731367"/>
                <a:ext cx="1037837" cy="910234"/>
              </a:xfrm>
              <a:prstGeom prst="rect">
                <a:avLst/>
              </a:prstGeom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EC86EC78-0C06-4E16-8718-F7B34BC101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-25400" y="2750541"/>
                <a:ext cx="1037837" cy="967475"/>
              </a:xfrm>
              <a:prstGeom prst="rect">
                <a:avLst/>
              </a:prstGeom>
            </p:spPr>
          </p:pic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EBACCE87-3144-4AB1-A37B-E866B6B2385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7694" y="3822700"/>
                <a:ext cx="839420" cy="704591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10D841DC-F53B-4E2E-BD01-D440294352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41501" y="5021887"/>
                <a:ext cx="1143000" cy="795338"/>
              </a:xfrm>
              <a:prstGeom prst="rect">
                <a:avLst/>
              </a:prstGeom>
            </p:spPr>
          </p:pic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7C0A1E2A-DD6E-42E7-9BCE-02D77DA7DC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10766" y="6050297"/>
                <a:ext cx="1733517" cy="704591"/>
              </a:xfrm>
              <a:prstGeom prst="rect">
                <a:avLst/>
              </a:prstGeom>
            </p:spPr>
          </p:pic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FDD07A7E-0118-4F6D-B305-C3613AC0BF1B}"/>
                  </a:ext>
                </a:extLst>
              </p:cNvPr>
              <p:cNvSpPr/>
              <p:nvPr/>
            </p:nvSpPr>
            <p:spPr>
              <a:xfrm>
                <a:off x="57693" y="698500"/>
                <a:ext cx="2019023" cy="6037865"/>
              </a:xfrm>
              <a:prstGeom prst="rect">
                <a:avLst/>
              </a:prstGeom>
              <a:noFill/>
              <a:ln w="254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18D4D8A3-DBDB-498C-BCED-F41E05619D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56351" y="4419483"/>
                <a:ext cx="1256299" cy="568220"/>
              </a:xfrm>
              <a:prstGeom prst="rect">
                <a:avLst/>
              </a:prstGeom>
            </p:spPr>
          </p:pic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4B9068E-0590-4D9D-8586-CFBD3FC5BFE1}"/>
                  </a:ext>
                </a:extLst>
              </p:cNvPr>
              <p:cNvSpPr txBox="1"/>
              <p:nvPr/>
            </p:nvSpPr>
            <p:spPr>
              <a:xfrm>
                <a:off x="893776" y="1086289"/>
                <a:ext cx="121741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1.Devices</a:t>
                </a:r>
              </a:p>
            </p:txBody>
          </p:sp>
        </p:grpSp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F9C490EC-5AE0-4AAE-8767-CBABC4CCAD4B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951116" y="1577853"/>
              <a:ext cx="1050356" cy="1502208"/>
            </a:xfrm>
            <a:prstGeom prst="rect">
              <a:avLst/>
            </a:prstGeom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D543BA32-EF8D-4961-93AF-57B7E0A53A28}"/>
              </a:ext>
            </a:extLst>
          </p:cNvPr>
          <p:cNvGrpSpPr/>
          <p:nvPr/>
        </p:nvGrpSpPr>
        <p:grpSpPr>
          <a:xfrm>
            <a:off x="2877095" y="536895"/>
            <a:ext cx="2274170" cy="6199470"/>
            <a:chOff x="2877095" y="536895"/>
            <a:chExt cx="2274170" cy="619947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3F16B03-C494-4CAE-9E16-587725C9289B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3310139" y="5595036"/>
              <a:ext cx="848842" cy="1106603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95524DF-80BB-4BB9-A1D2-C25599A446B6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3168491" y="3858305"/>
              <a:ext cx="1386780" cy="871815"/>
            </a:xfrm>
            <a:prstGeom prst="rect">
              <a:avLst/>
            </a:prstGeom>
          </p:spPr>
        </p:pic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7C91BF24-449E-4FE2-8A17-26800BB739D0}"/>
                </a:ext>
              </a:extLst>
            </p:cNvPr>
            <p:cNvSpPr/>
            <p:nvPr/>
          </p:nvSpPr>
          <p:spPr>
            <a:xfrm>
              <a:off x="2911565" y="611763"/>
              <a:ext cx="2239700" cy="6124602"/>
            </a:xfrm>
            <a:prstGeom prst="rect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279AE72-B27D-4F95-9EE8-9D1BD67AD2E0}"/>
                </a:ext>
              </a:extLst>
            </p:cNvPr>
            <p:cNvSpPr txBox="1"/>
            <p:nvPr/>
          </p:nvSpPr>
          <p:spPr>
            <a:xfrm>
              <a:off x="3058356" y="536895"/>
              <a:ext cx="1848080" cy="3493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2.Controller</a:t>
              </a:r>
            </a:p>
          </p:txBody>
        </p: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30A521B0-CD75-4F26-AEA0-267F568D35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3179429" y="1577553"/>
              <a:ext cx="1200072" cy="1449903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E2AA7F6-030C-4E60-A812-F977BF342D2C}"/>
                </a:ext>
              </a:extLst>
            </p:cNvPr>
            <p:cNvSpPr txBox="1"/>
            <p:nvPr/>
          </p:nvSpPr>
          <p:spPr>
            <a:xfrm>
              <a:off x="2911565" y="817319"/>
              <a:ext cx="222974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1. Python Flask webserver</a:t>
              </a:r>
            </a:p>
            <a:p>
              <a:r>
                <a:rPr lang="en-US" sz="1400" dirty="0"/>
                <a:t>2. </a:t>
              </a:r>
              <a:r>
                <a:rPr lang="en-US" sz="1400" dirty="0" err="1"/>
                <a:t>Rplidar</a:t>
              </a:r>
              <a:r>
                <a:rPr lang="en-US" sz="1400" dirty="0"/>
                <a:t>, Camera</a:t>
              </a:r>
            </a:p>
            <a:p>
              <a:r>
                <a:rPr lang="en-US" sz="1400" dirty="0"/>
                <a:t>3. Python Yolo V10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18E256F2-CE4A-455D-8AA5-C7FE1817C0B9}"/>
                </a:ext>
              </a:extLst>
            </p:cNvPr>
            <p:cNvSpPr txBox="1"/>
            <p:nvPr/>
          </p:nvSpPr>
          <p:spPr>
            <a:xfrm>
              <a:off x="2877095" y="3224905"/>
              <a:ext cx="208341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AutoNum type="arabicPeriod"/>
              </a:pPr>
              <a:r>
                <a:rPr lang="en-US" sz="1400" dirty="0"/>
                <a:t>Local MQTT Broker</a:t>
              </a:r>
            </a:p>
            <a:p>
              <a:pPr marL="342900" indent="-342900">
                <a:buAutoNum type="arabicPeriod"/>
              </a:pPr>
              <a:r>
                <a:rPr lang="en-US" sz="1400" dirty="0"/>
                <a:t>Apache Webserver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1B79BBF-6EF5-4BF0-99D5-FBFCA599763E}"/>
                </a:ext>
              </a:extLst>
            </p:cNvPr>
            <p:cNvSpPr txBox="1"/>
            <p:nvPr/>
          </p:nvSpPr>
          <p:spPr>
            <a:xfrm>
              <a:off x="2947864" y="4848086"/>
              <a:ext cx="1912929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AutoNum type="arabicPeriod"/>
              </a:pPr>
              <a:r>
                <a:rPr lang="en-US" sz="1400" dirty="0"/>
                <a:t>Webserver</a:t>
              </a:r>
            </a:p>
            <a:p>
              <a:pPr marL="342900" indent="-342900">
                <a:buAutoNum type="arabicPeriod"/>
              </a:pPr>
              <a:r>
                <a:rPr lang="en-US" sz="1400" dirty="0"/>
                <a:t>MQTT Client</a:t>
              </a:r>
            </a:p>
            <a:p>
              <a:pPr marL="342900" indent="-342900">
                <a:buAutoNum type="arabicPeriod"/>
              </a:pPr>
              <a:r>
                <a:rPr lang="en-US" sz="1400" dirty="0"/>
                <a:t>WebSocket Server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5997422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1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6" dur="2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1" dur="2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4" dur="2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7" dur="2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4" grpId="0" animBg="1"/>
      <p:bldP spid="4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1CA031-D23F-42EC-BEF8-8F149EF02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B935462-F815-47BD-A86B-581DEE9D13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6155" y="214782"/>
            <a:ext cx="10515600" cy="6428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6542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4EC94C-F9A1-48DA-ABF8-D815D9681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9A03DB4-DF0D-4096-B438-2DA95C09CA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5200" y="102666"/>
            <a:ext cx="9936160" cy="6701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2720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F0324-2A84-4C8F-9425-B97514FD9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4889" y="39165"/>
            <a:ext cx="6037162" cy="641872"/>
          </a:xfrm>
        </p:spPr>
        <p:txBody>
          <a:bodyPr>
            <a:normAutofit fontScale="90000"/>
          </a:bodyPr>
          <a:lstStyle/>
          <a:p>
            <a:r>
              <a:rPr lang="en-US" dirty="0"/>
              <a:t>Operation flow chart stage 1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89E8F82-6AAE-4462-B047-DC96FCF754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4368" y="681036"/>
            <a:ext cx="6286912" cy="614867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2453FEC-984C-4839-A4EA-DE488AF6BB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4908" y="681036"/>
            <a:ext cx="5472724" cy="4166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770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F8A82-B690-4FD8-8099-D9F03D6F3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D87A41B-3314-4069-A26A-A17579BF39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5680" y="37966"/>
            <a:ext cx="9428480" cy="6777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5676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65738C-D7E9-4E54-9463-BDA2CBCB3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B74AC70-60B1-4F7A-9751-52F2FDB1AA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6999" y="-2666999"/>
            <a:ext cx="6858002" cy="12192000"/>
          </a:xfrm>
        </p:spPr>
      </p:pic>
    </p:spTree>
    <p:extLst>
      <p:ext uri="{BB962C8B-B14F-4D97-AF65-F5344CB8AC3E}">
        <p14:creationId xmlns:p14="http://schemas.microsoft.com/office/powerpoint/2010/main" val="23599873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2779</TotalTime>
  <Words>607</Words>
  <Application>Microsoft Office PowerPoint</Application>
  <PresentationFormat>Widescreen</PresentationFormat>
  <Paragraphs>84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Arial</vt:lpstr>
      <vt:lpstr>Calibri</vt:lpstr>
      <vt:lpstr>Calibri Light</vt:lpstr>
      <vt:lpstr>Times New Roman</vt:lpstr>
      <vt:lpstr>Office Theme</vt:lpstr>
      <vt:lpstr>ROBOT CAR CONTROL Revolutionizing Automation with Smart Robotics</vt:lpstr>
      <vt:lpstr>Introduction</vt:lpstr>
      <vt:lpstr>Nikobot 2021 Hardware</vt:lpstr>
      <vt:lpstr>Overview of the Robot Car Hardware</vt:lpstr>
      <vt:lpstr>PowerPoint Presentation</vt:lpstr>
      <vt:lpstr>PowerPoint Presentation</vt:lpstr>
      <vt:lpstr>Operation flow chart stage 1</vt:lpstr>
      <vt:lpstr>PowerPoint Presentation</vt:lpstr>
      <vt:lpstr>PowerPoint Presentation</vt:lpstr>
      <vt:lpstr>CONTROL ROBOT REMOTELY BY WEBSERVER</vt:lpstr>
      <vt:lpstr>CONTROL CAR USING WEBSERVER ON ESP32</vt:lpstr>
      <vt:lpstr>PowerPoint Presentation</vt:lpstr>
      <vt:lpstr>CONTROL CAR USING WEBSERVER ON RPI</vt:lpstr>
      <vt:lpstr>PowerPoint Presentation</vt:lpstr>
      <vt:lpstr>PowerPoint Presentation</vt:lpstr>
      <vt:lpstr>PowerPoint Presentation</vt:lpstr>
      <vt:lpstr>CONTROL CAR USING WEBSERVER ON INTERNET</vt:lpstr>
      <vt:lpstr>PowerPoint Presentation</vt:lpstr>
      <vt:lpstr>OTHERS MQTT APPLICATION</vt:lpstr>
      <vt:lpstr>Backup Communication and Control</vt:lpstr>
      <vt:lpstr>Control Robot Directly by remote PS2</vt:lpstr>
      <vt:lpstr>Control Robot by LoRa SX-1278</vt:lpstr>
      <vt:lpstr>DATA LOGGING BY MY SQL ON RPI OR PC USE PHP</vt:lpstr>
      <vt:lpstr>Challenges &amp; Limitations</vt:lpstr>
      <vt:lpstr>PowerPoint Presentation</vt:lpstr>
      <vt:lpstr>Future Improvements &amp; Applications</vt:lpstr>
      <vt:lpstr>Conclusion</vt:lpstr>
      <vt:lpstr>Q&amp;A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ROBOT CAR CONTROL</dc:title>
  <dc:creator>Admin</dc:creator>
  <cp:lastModifiedBy>Admin</cp:lastModifiedBy>
  <cp:revision>249</cp:revision>
  <dcterms:created xsi:type="dcterms:W3CDTF">2025-01-30T04:38:59Z</dcterms:created>
  <dcterms:modified xsi:type="dcterms:W3CDTF">2025-06-16T22:29:58Z</dcterms:modified>
</cp:coreProperties>
</file>